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4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5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55" r:id="rId1"/>
    <p:sldMasterId id="2147483714" r:id="rId2"/>
    <p:sldMasterId id="2147483798" r:id="rId3"/>
    <p:sldMasterId id="2147483734" r:id="rId4"/>
    <p:sldMasterId id="2147483741" r:id="rId5"/>
    <p:sldMasterId id="2147483748" r:id="rId6"/>
    <p:sldMasterId id="2147483758" r:id="rId7"/>
  </p:sldMasterIdLst>
  <p:notesMasterIdLst>
    <p:notesMasterId r:id="rId28"/>
  </p:notesMasterIdLst>
  <p:sldIdLst>
    <p:sldId id="322" r:id="rId8"/>
    <p:sldId id="353" r:id="rId9"/>
    <p:sldId id="355" r:id="rId10"/>
    <p:sldId id="357" r:id="rId11"/>
    <p:sldId id="356" r:id="rId12"/>
    <p:sldId id="358" r:id="rId13"/>
    <p:sldId id="359" r:id="rId14"/>
    <p:sldId id="350" r:id="rId15"/>
    <p:sldId id="351" r:id="rId16"/>
    <p:sldId id="352" r:id="rId17"/>
    <p:sldId id="323" r:id="rId18"/>
    <p:sldId id="340" r:id="rId19"/>
    <p:sldId id="345" r:id="rId20"/>
    <p:sldId id="347" r:id="rId21"/>
    <p:sldId id="341" r:id="rId22"/>
    <p:sldId id="346" r:id="rId23"/>
    <p:sldId id="349" r:id="rId24"/>
    <p:sldId id="343" r:id="rId25"/>
    <p:sldId id="348" r:id="rId26"/>
    <p:sldId id="315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B940"/>
    <a:srgbClr val="FFFFFF"/>
    <a:srgbClr val="000000"/>
    <a:srgbClr val="46B4B2"/>
    <a:srgbClr val="009C90"/>
    <a:srgbClr val="FFC000"/>
    <a:srgbClr val="BDCD2C"/>
    <a:srgbClr val="3C454F"/>
    <a:srgbClr val="00518E"/>
    <a:srgbClr val="1D43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3886" autoAdjust="0"/>
  </p:normalViewPr>
  <p:slideViewPr>
    <p:cSldViewPr snapToGrid="0">
      <p:cViewPr varScale="1">
        <p:scale>
          <a:sx n="67" d="100"/>
          <a:sy n="67" d="100"/>
        </p:scale>
        <p:origin x="384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1" d="100"/>
          <a:sy n="101" d="100"/>
        </p:scale>
        <p:origin x="355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990FE3-7537-4D15-A9F5-FDF1805FD5F8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C67A6-C0E7-47DF-97C2-CA9B112753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83127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Shahed Chowdhuri</a:t>
            </a:r>
          </a:p>
          <a:p>
            <a:pPr rtl="0" eaLnBrk="1" fontAlgn="t" latinLnBrk="0" hangingPunct="1"/>
            <a:r>
              <a:rPr lang="en-US" sz="1200" b="1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Web Application</a:t>
            </a:r>
            <a:r>
              <a:rPr lang="en-US" sz="1200" b="1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Security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Overview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SQL Injection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Cross-Site Scripting (XSS)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Data Exposure</a:t>
            </a: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the Real World</a:t>
            </a:r>
            <a:endParaRPr lang="en-US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rtl="0" eaLnBrk="1" fontAlgn="auto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Next Steps</a:t>
            </a:r>
          </a:p>
          <a:p>
            <a:pPr rtl="0" eaLnBrk="1" fontAlgn="t" latinLnBrk="0" hangingPunct="1"/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Q&amp;A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9334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75062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1943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Contact</a:t>
            </a:r>
          </a:p>
          <a:p>
            <a:endParaRPr lang="en-US" dirty="0"/>
          </a:p>
          <a:p>
            <a:r>
              <a:rPr lang="en-US" dirty="0"/>
              <a:t>Microsoft email:</a:t>
            </a:r>
            <a:r>
              <a:rPr lang="en-US" baseline="0" dirty="0"/>
              <a:t> shchowd@microsoft.com</a:t>
            </a:r>
          </a:p>
          <a:p>
            <a:r>
              <a:rPr lang="en-US" baseline="0" dirty="0"/>
              <a:t>Personal Twitter: @shahedC</a:t>
            </a:r>
            <a:endParaRPr lang="en-US" dirty="0"/>
          </a:p>
          <a:p>
            <a:endParaRPr lang="en-US" dirty="0"/>
          </a:p>
          <a:p>
            <a:r>
              <a:rPr lang="en-US" dirty="0"/>
              <a:t>Dev Blog: WakeUpAndCode.com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EEC66-7BF3-4CAD-9E14-6F7448A6E41E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773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4165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712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577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0507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8216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1400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45834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C67A6-C0E7-47DF-97C2-CA9B112753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919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3038304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598770515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87622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513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775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917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48" y="228601"/>
            <a:ext cx="11151917" cy="747897"/>
          </a:xfrm>
        </p:spPr>
        <p:txBody>
          <a:bodyPr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519248" y="1447800"/>
            <a:ext cx="11151917" cy="946413"/>
          </a:xfrm>
        </p:spPr>
        <p:txBody>
          <a:bodyPr/>
          <a:lstStyle>
            <a:lvl1pPr marL="3175" indent="0"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</a:defRPr>
            </a:lvl1pPr>
            <a:lvl2pPr marL="3175" indent="0">
              <a:spcBef>
                <a:spcPts val="0"/>
              </a:spcBef>
              <a:buSzPct val="80000"/>
              <a:buFont typeface="Arial" pitchFamily="34" charset="0"/>
              <a:buNone/>
              <a:defRPr sz="20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</a:defRPr>
            </a:lvl2pPr>
            <a:lvl3pPr marL="1258888" indent="-40322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3pPr>
            <a:lvl4pPr marL="1604963" indent="-346075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4pPr>
            <a:lvl5pPr marL="1941513" indent="-336550">
              <a:buSzPct val="80000"/>
              <a:buFontTx/>
              <a:buBlip>
                <a:blip r:embed="rId2"/>
              </a:buBlip>
              <a:defRPr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897073100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con" descr="Ones-and-zeroes2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79" y="4928556"/>
            <a:ext cx="2714605" cy="1972396"/>
          </a:xfrm>
          <a:prstGeom prst="rect">
            <a:avLst/>
          </a:prstGeom>
        </p:spPr>
      </p:pic>
      <p:sp>
        <p:nvSpPr>
          <p:cNvPr id="9" name="Title"/>
          <p:cNvSpPr>
            <a:spLocks noGrp="1"/>
          </p:cNvSpPr>
          <p:nvPr>
            <p:ph type="title" hasCustomPrompt="1"/>
          </p:nvPr>
        </p:nvSpPr>
        <p:spPr>
          <a:xfrm>
            <a:off x="0" y="2194768"/>
            <a:ext cx="12192001" cy="1081833"/>
          </a:xfrm>
          <a:prstGeom prst="rect">
            <a:avLst/>
          </a:prstGeom>
        </p:spPr>
        <p:txBody>
          <a:bodyPr/>
          <a:lstStyle>
            <a:lvl1pPr algn="ctr"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11" name="Presenter"/>
          <p:cNvSpPr>
            <a:spLocks noGrp="1"/>
          </p:cNvSpPr>
          <p:nvPr>
            <p:ph type="body" sz="quarter" idx="10" hasCustomPrompt="1"/>
          </p:nvPr>
        </p:nvSpPr>
        <p:spPr>
          <a:xfrm>
            <a:off x="-1588" y="3276600"/>
            <a:ext cx="12192000" cy="990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lang="en-US" sz="2200" b="0" kern="1200" cap="none" spc="-102" baseline="0" dirty="0">
                <a:ln w="3175">
                  <a:noFill/>
                </a:ln>
                <a:solidFill>
                  <a:srgbClr val="FFFFFF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</p:spTree>
    <p:extLst>
      <p:ext uri="{BB962C8B-B14F-4D97-AF65-F5344CB8AC3E}">
        <p14:creationId xmlns:p14="http://schemas.microsoft.com/office/powerpoint/2010/main" val="212158585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521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034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34301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7188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3C454F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626348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46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3386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22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6449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8526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7305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05451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474333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8956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1323066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99102463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477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22313139"/>
              </p:ext>
            </p:extLst>
          </p:nvPr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Heading</a:t>
                      </a:r>
                      <a:endParaRPr lang="en-US" sz="2000" dirty="0">
                        <a:solidFill>
                          <a:schemeClr val="bg1"/>
                        </a:solidFill>
                      </a:endParaRP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289F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/>
                        <a:t>Content</a:t>
                      </a:r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/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8934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19873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9953838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4425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0696092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87690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28588459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6411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25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61708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BDCD2C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276185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9321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96527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79244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4404073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527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73707773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584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16497"/>
            <a:ext cx="11079822" cy="922110"/>
          </a:xfrm>
        </p:spPr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/>
        </p:nvGraphicFramePr>
        <p:xfrm>
          <a:off x="584200" y="1476596"/>
          <a:ext cx="11056420" cy="4320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410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6410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4435"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>
                          <a:solidFill>
                            <a:schemeClr val="bg1"/>
                          </a:solidFill>
                        </a:rPr>
                        <a:t>Heading</a:t>
                      </a:r>
                    </a:p>
                  </a:txBody>
                  <a:tcPr marL="137160" marR="137160" marT="137160" marB="13716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253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rgbClr val="3C454F"/>
                          </a:solidFill>
                        </a:rPr>
                        <a:t>Content</a:t>
                      </a:r>
                    </a:p>
                    <a:p>
                      <a:endParaRPr lang="en-US" sz="1600" dirty="0">
                        <a:solidFill>
                          <a:srgbClr val="3C454F"/>
                        </a:solidFill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26191108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52460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761832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anchor="b"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6638425" y="5517221"/>
            <a:ext cx="5013325" cy="1026863"/>
          </a:xfrm>
        </p:spPr>
        <p:txBody>
          <a:bodyPr/>
          <a:lstStyle>
            <a:lvl1pPr>
              <a:defRPr>
                <a:solidFill>
                  <a:srgbClr val="289FD7"/>
                </a:solidFill>
              </a:defRPr>
            </a:lvl1pPr>
          </a:lstStyle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Title/role</a:t>
            </a:r>
          </a:p>
        </p:txBody>
      </p:sp>
    </p:spTree>
    <p:extLst>
      <p:ext uri="{BB962C8B-B14F-4D97-AF65-F5344CB8AC3E}">
        <p14:creationId xmlns:p14="http://schemas.microsoft.com/office/powerpoint/2010/main" val="106916201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59510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69531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73621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322957123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400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903414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04711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037311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0798" y="457199"/>
            <a:ext cx="4211227" cy="1936679"/>
          </a:xfrm>
        </p:spPr>
        <p:txBody>
          <a:bodyPr anchor="b">
            <a:no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457432" cy="4873625"/>
          </a:xfrm>
        </p:spPr>
        <p:txBody>
          <a:bodyPr/>
          <a:lstStyle>
            <a:lvl1pPr>
              <a:defRPr sz="3200">
                <a:latin typeface="+mj-lt"/>
              </a:defRPr>
            </a:lvl1pPr>
            <a:lvl2pPr>
              <a:defRPr sz="2800">
                <a:latin typeface="+mj-lt"/>
              </a:defRPr>
            </a:lvl2pPr>
            <a:lvl3pPr>
              <a:defRPr sz="24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0798" y="2604070"/>
            <a:ext cx="4211227" cy="3264917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2822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6175" y="1122363"/>
            <a:ext cx="11034445" cy="238760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6175" y="3602038"/>
            <a:ext cx="11034445" cy="1655762"/>
          </a:xfrm>
        </p:spPr>
        <p:txBody>
          <a:bodyPr>
            <a:normAutofit/>
          </a:bodyPr>
          <a:lstStyle>
            <a:lvl1pPr marL="0" indent="0" algn="l">
              <a:buNone/>
              <a:defRPr sz="3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784256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044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798" y="2111604"/>
            <a:ext cx="11079822" cy="39809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560388" y="1534096"/>
            <a:ext cx="11080750" cy="437594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 cap="all" baseline="0"/>
            </a:lvl1pPr>
            <a:lvl5pPr>
              <a:defRPr/>
            </a:lvl5pPr>
          </a:lstStyle>
          <a:p>
            <a:pPr lvl="0"/>
            <a:r>
              <a:rPr lang="en-US" dirty="0"/>
              <a:t>Secondary refining headline</a:t>
            </a:r>
          </a:p>
        </p:txBody>
      </p:sp>
    </p:spTree>
    <p:extLst>
      <p:ext uri="{BB962C8B-B14F-4D97-AF65-F5344CB8AC3E}">
        <p14:creationId xmlns:p14="http://schemas.microsoft.com/office/powerpoint/2010/main" val="42463639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897420" y="6256216"/>
            <a:ext cx="2743200" cy="365125"/>
          </a:xfrm>
          <a:prstGeom prst="rect">
            <a:avLst/>
          </a:prstGeom>
        </p:spPr>
        <p:txBody>
          <a:bodyPr/>
          <a:lstStyle/>
          <a:p>
            <a:fld id="{0A164282-434E-41D4-9582-783D542A7B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6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5" Type="http://schemas.openxmlformats.org/officeDocument/2006/relationships/slideLayout" Target="../slideLayouts/slideLayout31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0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5" Type="http://schemas.openxmlformats.org/officeDocument/2006/relationships/slideLayout" Target="../slideLayouts/slideLayout39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38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45.xml"/><Relationship Id="rId7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7.xml"/><Relationship Id="rId10" Type="http://schemas.openxmlformats.org/officeDocument/2006/relationships/image" Target="../media/image1.emf"/><Relationship Id="rId4" Type="http://schemas.openxmlformats.org/officeDocument/2006/relationships/slideLayout" Target="../slideLayouts/slideLayout46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4" Type="http://schemas.openxmlformats.org/officeDocument/2006/relationships/slideLayout" Target="../slideLayouts/slideLayout5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89FD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36150" y="3765871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Topic/Title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39829" y="5363109"/>
            <a:ext cx="5911921" cy="8138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Presenter Name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886327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68" r:id="rId3"/>
    <p:sldLayoutId id="2147483769" r:id="rId4"/>
    <p:sldLayoutId id="2147483770" r:id="rId5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9600" kern="1200">
          <a:solidFill>
            <a:schemeClr val="bg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0" indent="0" algn="r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1800" b="0" kern="1200">
          <a:solidFill>
            <a:srgbClr val="1D4380"/>
          </a:solidFill>
          <a:latin typeface="Segoe UI Semibold" panose="020B0702040204020203" pitchFamily="34" charset="0"/>
          <a:ea typeface="+mn-ea"/>
          <a:cs typeface="Segoe UI Semibold" panose="020B07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171B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289FD7"/>
                </a:solidFill>
                <a:latin typeface="+mj-lt"/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469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73" r:id="rId3"/>
    <p:sldLayoutId id="2147483720" r:id="rId4"/>
    <p:sldLayoutId id="2147483779" r:id="rId5"/>
    <p:sldLayoutId id="2147483721" r:id="rId6"/>
    <p:sldLayoutId id="2147483726" r:id="rId7"/>
    <p:sldLayoutId id="2147483722" r:id="rId8"/>
    <p:sldLayoutId id="2147483784" r:id="rId9"/>
    <p:sldLayoutId id="2147483810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61BE4E-1F91-49DA-A204-28A383D68637}" type="datetimeFigureOut">
              <a:rPr lang="en-US" smtClean="0"/>
              <a:t>3/29/2016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9EE40-9F35-411C-8984-5CAB3ACA7A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567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3C454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586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75" r:id="rId3"/>
    <p:sldLayoutId id="2147483737" r:id="rId4"/>
    <p:sldLayoutId id="2147483781" r:id="rId5"/>
    <p:sldLayoutId id="2147483738" r:id="rId6"/>
    <p:sldLayoutId id="2147483739" r:id="rId7"/>
    <p:sldLayoutId id="214748374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1D438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0171B0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0171B0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6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76" r:id="rId3"/>
    <p:sldLayoutId id="2147483744" r:id="rId4"/>
    <p:sldLayoutId id="2147483782" r:id="rId5"/>
    <p:sldLayoutId id="2147483745" r:id="rId6"/>
    <p:sldLayoutId id="2147483746" r:id="rId7"/>
    <p:sldLayoutId id="2147483747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289FD7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61708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289FD7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025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77" r:id="rId3"/>
    <p:sldLayoutId id="2147483751" r:id="rId4"/>
    <p:sldLayoutId id="2147483783" r:id="rId5"/>
    <p:sldLayoutId id="2147483752" r:id="rId6"/>
    <p:sldLayoutId id="2147483753" r:id="rId7"/>
    <p:sldLayoutId id="2147483754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rgbClr val="61708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rgbClr val="61708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rgbClr val="61708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rgbClr val="61708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0798" y="416496"/>
            <a:ext cx="110798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0798" y="1876996"/>
            <a:ext cx="11079822" cy="42155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33" y="-1916710"/>
            <a:ext cx="1916710" cy="1916710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2516172" y="-1299953"/>
            <a:ext cx="848413" cy="683197"/>
          </a:xfrm>
          <a:prstGeom prst="rect">
            <a:avLst/>
          </a:prstGeom>
          <a:solidFill>
            <a:srgbClr val="289FD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3468279" y="-1299953"/>
            <a:ext cx="848413" cy="683197"/>
          </a:xfrm>
          <a:prstGeom prst="rect">
            <a:avLst/>
          </a:prstGeom>
          <a:solidFill>
            <a:srgbClr val="80B9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467521" y="-1299953"/>
            <a:ext cx="848413" cy="683197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5400774" y="-1299953"/>
            <a:ext cx="848413" cy="683197"/>
          </a:xfrm>
          <a:prstGeom prst="rect">
            <a:avLst/>
          </a:prstGeom>
          <a:solidFill>
            <a:srgbClr val="E34F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6334027" y="-1299953"/>
            <a:ext cx="848413" cy="683197"/>
          </a:xfrm>
          <a:prstGeom prst="rect">
            <a:avLst/>
          </a:prstGeom>
          <a:solidFill>
            <a:srgbClr val="017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7304987" y="-1299953"/>
            <a:ext cx="848413" cy="683197"/>
          </a:xfrm>
          <a:prstGeom prst="rect">
            <a:avLst/>
          </a:prstGeom>
          <a:solidFill>
            <a:srgbClr val="1D43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lide Number Placeholder 5"/>
          <p:cNvSpPr txBox="1">
            <a:spLocks/>
          </p:cNvSpPr>
          <p:nvPr userDrawn="1"/>
        </p:nvSpPr>
        <p:spPr>
          <a:xfrm>
            <a:off x="560798" y="625621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2000" kern="1200">
                <a:solidFill>
                  <a:srgbClr val="289FD7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>
                <a:solidFill>
                  <a:srgbClr val="617081"/>
                </a:solidFill>
              </a:rPr>
              <a:t>Microsoft Azure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1" y="0"/>
            <a:ext cx="123290" cy="6858000"/>
          </a:xfrm>
          <a:prstGeom prst="rect">
            <a:avLst/>
          </a:prstGeom>
          <a:solidFill>
            <a:srgbClr val="3C45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897420" y="6274158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lang="en-US" smtClean="0">
                <a:solidFill>
                  <a:srgbClr val="617081"/>
                </a:solidFill>
              </a:defRPr>
            </a:lvl1pPr>
          </a:lstStyle>
          <a:p>
            <a:fld id="{0D099E2A-118A-4377-8F98-2DF40BCBA9F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41421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  <p:sldLayoutId id="2147483760" r:id="rId2"/>
    <p:sldLayoutId id="2147483778" r:id="rId3"/>
    <p:sldLayoutId id="2147483761" r:id="rId4"/>
    <p:sldLayoutId id="2147483762" r:id="rId5"/>
    <p:sldLayoutId id="2147483763" r:id="rId6"/>
    <p:sldLayoutId id="2147483764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>
          <a:solidFill>
            <a:srgbClr val="289FD7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ocs.asp.net/en/latest/security/app-secrets.html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5.png"/><Relationship Id="rId4" Type="http://schemas.openxmlformats.org/officeDocument/2006/relationships/hyperlink" Target="https://azure.microsoft.com/en-us/documentation/articles/web-sites-configure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5" Type="http://schemas.openxmlformats.org/officeDocument/2006/relationships/hyperlink" Target="https://docs.efproject.net/en/latest/platforms/aspnetcore/new-db.html" TargetMode="Externa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7.png"/><Relationship Id="rId4" Type="http://schemas.openxmlformats.org/officeDocument/2006/relationships/hyperlink" Target="https://docs.efproject.net/en/latest/platforms/aspnetcore/new-db.html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msdn.microsoft.com/en-us/magazine/mt614250.aspx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mailto:shchowd@microsoft.com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hyperlink" Target="http://twitter.com/shahedc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ASP.NET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A Quick Overview of ASP.NET 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3140" y="5715000"/>
            <a:ext cx="4028860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ASP.NET 5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629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703396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DB-Driven Web Applications</a:t>
            </a:r>
          </a:p>
        </p:txBody>
      </p:sp>
      <p:sp>
        <p:nvSpPr>
          <p:cNvPr id="3" name="Flowchart: Magnetic Disk 2"/>
          <p:cNvSpPr/>
          <p:nvPr/>
        </p:nvSpPr>
        <p:spPr>
          <a:xfrm>
            <a:off x="371845" y="3599542"/>
            <a:ext cx="2380343" cy="2380343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Database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26133" y="1255485"/>
            <a:ext cx="1523999" cy="24529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/>
              <a:t>Web App</a:t>
            </a:r>
          </a:p>
        </p:txBody>
      </p:sp>
      <p:sp>
        <p:nvSpPr>
          <p:cNvPr id="8" name="Cloud 7"/>
          <p:cNvSpPr/>
          <p:nvPr/>
        </p:nvSpPr>
        <p:spPr>
          <a:xfrm>
            <a:off x="6923852" y="1738084"/>
            <a:ext cx="2714172" cy="1487715"/>
          </a:xfrm>
          <a:prstGeom prst="cloud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>
                    <a:lumMod val="75000"/>
                  </a:schemeClr>
                </a:solidFill>
              </a:rPr>
              <a:t>Internet</a:t>
            </a:r>
          </a:p>
        </p:txBody>
      </p:sp>
      <p:cxnSp>
        <p:nvCxnSpPr>
          <p:cNvPr id="18" name="Elbow Connector 17"/>
          <p:cNvCxnSpPr>
            <a:stCxn id="5" idx="1"/>
            <a:endCxn id="3" idx="1"/>
          </p:cNvCxnSpPr>
          <p:nvPr/>
        </p:nvCxnSpPr>
        <p:spPr>
          <a:xfrm rot="10800000" flipV="1">
            <a:off x="1562017" y="2481942"/>
            <a:ext cx="2864116" cy="1117599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/>
          <p:cNvCxnSpPr>
            <a:stCxn id="8" idx="2"/>
            <a:endCxn id="5" idx="3"/>
          </p:cNvCxnSpPr>
          <p:nvPr/>
        </p:nvCxnSpPr>
        <p:spPr>
          <a:xfrm rot="10800000" flipV="1">
            <a:off x="5950133" y="2481941"/>
            <a:ext cx="982139" cy="1"/>
          </a:xfrm>
          <a:prstGeom prst="bentConnector3">
            <a:avLst>
              <a:gd name="adj1" fmla="val 50000"/>
            </a:avLst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Smiley Face 22"/>
          <p:cNvSpPr/>
          <p:nvPr/>
        </p:nvSpPr>
        <p:spPr>
          <a:xfrm>
            <a:off x="10610482" y="478971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Smiley Face 23"/>
          <p:cNvSpPr/>
          <p:nvPr/>
        </p:nvSpPr>
        <p:spPr>
          <a:xfrm>
            <a:off x="9466096" y="4789713"/>
            <a:ext cx="914400" cy="914400"/>
          </a:xfrm>
          <a:prstGeom prst="smileyFac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Elbow Connector 24"/>
          <p:cNvCxnSpPr>
            <a:stCxn id="8" idx="0"/>
          </p:cNvCxnSpPr>
          <p:nvPr/>
        </p:nvCxnSpPr>
        <p:spPr>
          <a:xfrm>
            <a:off x="9635762" y="2481942"/>
            <a:ext cx="974720" cy="1970313"/>
          </a:xfrm>
          <a:prstGeom prst="bentConnector2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0123122" y="5810738"/>
            <a:ext cx="925766" cy="461665"/>
          </a:xfrm>
          <a:prstGeom prst="rect">
            <a:avLst/>
          </a:prstGeom>
          <a:solidFill>
            <a:srgbClr val="0171B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tx1">
                    <a:lumMod val="20000"/>
                    <a:lumOff val="80000"/>
                  </a:schemeClr>
                </a:solidFill>
              </a:rPr>
              <a:t>Users</a:t>
            </a:r>
          </a:p>
        </p:txBody>
      </p:sp>
      <p:sp>
        <p:nvSpPr>
          <p:cNvPr id="9" name="Explosion 1 8"/>
          <p:cNvSpPr/>
          <p:nvPr/>
        </p:nvSpPr>
        <p:spPr>
          <a:xfrm>
            <a:off x="3452413" y="1881412"/>
            <a:ext cx="1378272" cy="1201057"/>
          </a:xfrm>
          <a:prstGeom prst="irregularSeal1">
            <a:avLst/>
          </a:prstGeom>
          <a:solidFill>
            <a:srgbClr val="46B4B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ORM</a:t>
            </a:r>
          </a:p>
        </p:txBody>
      </p:sp>
    </p:spTree>
    <p:extLst>
      <p:ext uri="{BB962C8B-B14F-4D97-AF65-F5344CB8AC3E}">
        <p14:creationId xmlns:p14="http://schemas.microsoft.com/office/powerpoint/2010/main" val="40918847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Models and Fields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6058062"/>
            <a:ext cx="7647709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</a:rPr>
              <a:t>C# classes with data types, annotated with attributes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6" y="1174130"/>
            <a:ext cx="7419975" cy="46863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21776" y="2136321"/>
            <a:ext cx="8115300" cy="34671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6242536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Connection Strings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895222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i="1" dirty="0">
                <a:solidFill>
                  <a:schemeClr val="bg1"/>
                </a:solidFill>
              </a:rPr>
              <a:t>Added with DB Context Options in </a:t>
            </a:r>
            <a:r>
              <a:rPr lang="en-US" sz="2800" i="1" dirty="0" err="1">
                <a:solidFill>
                  <a:schemeClr val="bg1"/>
                </a:solidFill>
              </a:rPr>
              <a:t>Startup.ConfigureServices</a:t>
            </a:r>
            <a:r>
              <a:rPr lang="en-US" sz="2800" i="1" dirty="0">
                <a:solidFill>
                  <a:schemeClr val="bg1"/>
                </a:solidFill>
              </a:rPr>
              <a:t>()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0306" y="976498"/>
            <a:ext cx="8420100" cy="46863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60356" y="1724395"/>
            <a:ext cx="6438900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4585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Connection Strings in Development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895222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More info: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http://docs.asp.net/en/latest/security/app-secrets.html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06" y="976498"/>
            <a:ext cx="6231938" cy="491872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66275" y="1425524"/>
            <a:ext cx="8105775" cy="40957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750264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Connection Strings in Azure</a:t>
            </a:r>
          </a:p>
        </p:txBody>
      </p:sp>
      <p:sp>
        <p:nvSpPr>
          <p:cNvPr id="17" name="Text Placeholder 4"/>
          <p:cNvSpPr txBox="1">
            <a:spLocks/>
          </p:cNvSpPr>
          <p:nvPr/>
        </p:nvSpPr>
        <p:spPr>
          <a:xfrm>
            <a:off x="250306" y="5895222"/>
            <a:ext cx="11686770" cy="51547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More info: </a:t>
            </a:r>
            <a:r>
              <a:rPr lang="en-US" sz="2800">
                <a:solidFill>
                  <a:schemeClr val="bg1"/>
                </a:solidFill>
                <a:hlinkClick r:id="rId4"/>
              </a:rPr>
              <a:t>https://azure.microsoft.com/en-us/documentation/articles/web-sites-configure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306" y="976498"/>
            <a:ext cx="8035976" cy="491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98022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Add Initial Migration *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7512" y="1405857"/>
            <a:ext cx="11079822" cy="4064214"/>
          </a:xfrm>
          <a:prstGeom prst="rect">
            <a:avLst/>
          </a:prstGeom>
          <a:solidFill>
            <a:srgbClr val="0000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dnvm</a:t>
            </a:r>
            <a:r>
              <a:rPr lang="en-US" sz="4800" b="1" dirty="0">
                <a:solidFill>
                  <a:srgbClr val="92D050"/>
                </a:solidFill>
              </a:rPr>
              <a:t> use 1.0.0-rc1-update1</a:t>
            </a:r>
          </a:p>
          <a:p>
            <a:pPr marL="0" indent="0">
              <a:buNone/>
            </a:pPr>
            <a:endParaRPr lang="en-US" sz="4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dnx</a:t>
            </a:r>
            <a:r>
              <a:rPr lang="en-US" sz="4800" b="1" dirty="0">
                <a:solidFill>
                  <a:srgbClr val="92D050"/>
                </a:solidFill>
              </a:rPr>
              <a:t> </a:t>
            </a:r>
            <a:r>
              <a:rPr lang="en-US" sz="4800" b="1" dirty="0" err="1">
                <a:solidFill>
                  <a:srgbClr val="92D050"/>
                </a:solidFill>
              </a:rPr>
              <a:t>ef</a:t>
            </a:r>
            <a:r>
              <a:rPr lang="en-US" sz="4800" b="1" dirty="0">
                <a:solidFill>
                  <a:srgbClr val="92D050"/>
                </a:solidFill>
              </a:rPr>
              <a:t> migrations add initial</a:t>
            </a:r>
          </a:p>
          <a:p>
            <a:pPr marL="0" indent="0">
              <a:buNone/>
            </a:pPr>
            <a:endParaRPr lang="en-US" sz="4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dnx</a:t>
            </a:r>
            <a:r>
              <a:rPr lang="en-US" sz="4800" b="1" dirty="0">
                <a:solidFill>
                  <a:srgbClr val="92D050"/>
                </a:solidFill>
              </a:rPr>
              <a:t> </a:t>
            </a:r>
            <a:r>
              <a:rPr lang="en-US" sz="4800" b="1" dirty="0" err="1">
                <a:solidFill>
                  <a:srgbClr val="92D050"/>
                </a:solidFill>
              </a:rPr>
              <a:t>ef</a:t>
            </a:r>
            <a:r>
              <a:rPr lang="en-US" sz="4800" b="1" dirty="0">
                <a:solidFill>
                  <a:srgbClr val="92D050"/>
                </a:solidFill>
              </a:rPr>
              <a:t> database update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3312" y="1555296"/>
            <a:ext cx="8105775" cy="3486150"/>
          </a:xfrm>
          <a:prstGeom prst="rect">
            <a:avLst/>
          </a:prstGeom>
        </p:spPr>
      </p:pic>
      <p:sp>
        <p:nvSpPr>
          <p:cNvPr id="16" name="Text Placeholder 4"/>
          <p:cNvSpPr txBox="1">
            <a:spLocks/>
          </p:cNvSpPr>
          <p:nvPr/>
        </p:nvSpPr>
        <p:spPr>
          <a:xfrm>
            <a:off x="250306" y="5641693"/>
            <a:ext cx="11941694" cy="102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4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* Subject to change after RC2, see official documentation:  </a:t>
            </a:r>
            <a:r>
              <a:rPr lang="en-US" sz="2800" dirty="0">
                <a:solidFill>
                  <a:schemeClr val="bg1"/>
                </a:solidFill>
                <a:hlinkClick r:id="rId5"/>
              </a:rPr>
              <a:t>https://docs.efproject.net/en/latest/platforms/aspnetcore/new-db.html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172939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Add Additional Migrations *</a:t>
            </a:r>
          </a:p>
        </p:txBody>
      </p:sp>
      <p:sp>
        <p:nvSpPr>
          <p:cNvPr id="15" name="Content Placeholder 2"/>
          <p:cNvSpPr txBox="1">
            <a:spLocks/>
          </p:cNvSpPr>
          <p:nvPr/>
        </p:nvSpPr>
        <p:spPr>
          <a:xfrm>
            <a:off x="397512" y="1405857"/>
            <a:ext cx="11079822" cy="4064214"/>
          </a:xfrm>
          <a:prstGeom prst="rect">
            <a:avLst/>
          </a:prstGeom>
          <a:solidFill>
            <a:srgbClr val="000000"/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dnvm</a:t>
            </a:r>
            <a:r>
              <a:rPr lang="en-US" sz="4800" b="1" dirty="0">
                <a:solidFill>
                  <a:srgbClr val="92D050"/>
                </a:solidFill>
              </a:rPr>
              <a:t> use 1.0.0-rc1-update1</a:t>
            </a:r>
          </a:p>
          <a:p>
            <a:pPr marL="0" indent="0">
              <a:buNone/>
            </a:pPr>
            <a:endParaRPr lang="en-US" sz="4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dnx</a:t>
            </a:r>
            <a:r>
              <a:rPr lang="en-US" sz="4800" b="1" dirty="0">
                <a:solidFill>
                  <a:srgbClr val="92D050"/>
                </a:solidFill>
              </a:rPr>
              <a:t> </a:t>
            </a:r>
            <a:r>
              <a:rPr lang="en-US" sz="4800" b="1" dirty="0" err="1">
                <a:solidFill>
                  <a:srgbClr val="92D050"/>
                </a:solidFill>
              </a:rPr>
              <a:t>ef</a:t>
            </a:r>
            <a:r>
              <a:rPr lang="en-US" sz="4800" b="1" dirty="0">
                <a:solidFill>
                  <a:srgbClr val="92D050"/>
                </a:solidFill>
              </a:rPr>
              <a:t> migrations add </a:t>
            </a:r>
            <a:r>
              <a:rPr lang="en-US" sz="4800" b="1" dirty="0" err="1">
                <a:solidFill>
                  <a:srgbClr val="92D050"/>
                </a:solidFill>
              </a:rPr>
              <a:t>FriendCode</a:t>
            </a:r>
            <a:endParaRPr lang="en-US" sz="4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endParaRPr lang="en-US" sz="4800" b="1" dirty="0">
              <a:solidFill>
                <a:srgbClr val="92D050"/>
              </a:solidFill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rgbClr val="92D050"/>
                </a:solidFill>
              </a:rPr>
              <a:t>&gt;</a:t>
            </a:r>
            <a:r>
              <a:rPr lang="en-US" sz="4800" b="1" dirty="0" err="1">
                <a:solidFill>
                  <a:srgbClr val="92D050"/>
                </a:solidFill>
              </a:rPr>
              <a:t>dnx</a:t>
            </a:r>
            <a:r>
              <a:rPr lang="en-US" sz="4800" b="1" dirty="0">
                <a:solidFill>
                  <a:srgbClr val="92D050"/>
                </a:solidFill>
              </a:rPr>
              <a:t> </a:t>
            </a:r>
            <a:r>
              <a:rPr lang="en-US" sz="4800" b="1" dirty="0" err="1">
                <a:solidFill>
                  <a:srgbClr val="92D050"/>
                </a:solidFill>
              </a:rPr>
              <a:t>ef</a:t>
            </a:r>
            <a:r>
              <a:rPr lang="en-US" sz="4800" b="1" dirty="0">
                <a:solidFill>
                  <a:srgbClr val="92D050"/>
                </a:solidFill>
              </a:rPr>
              <a:t> database update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250306" y="5641693"/>
            <a:ext cx="11941694" cy="102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* Subject to change after RC2, see official documentation: 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https://docs.efproject.net/en/latest/platforms/aspnetcore/new-db.html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0351" y="1566020"/>
            <a:ext cx="8086725" cy="348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211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EF Migration Commands</a:t>
            </a:r>
          </a:p>
        </p:txBody>
      </p:sp>
      <p:sp>
        <p:nvSpPr>
          <p:cNvPr id="16" name="Text Placeholder 4"/>
          <p:cNvSpPr txBox="1">
            <a:spLocks/>
          </p:cNvSpPr>
          <p:nvPr/>
        </p:nvSpPr>
        <p:spPr>
          <a:xfrm>
            <a:off x="250306" y="5641693"/>
            <a:ext cx="11941694" cy="10203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900"/>
              </a:spcAft>
              <a:buSzPct val="80000"/>
              <a:buFont typeface="Arial" pitchFamily="34" charset="0"/>
              <a:buNone/>
              <a:defRPr sz="4000" kern="1200" spc="-10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Segoe UI Light" pitchFamily="34" charset="0"/>
                <a:ea typeface="+mn-ea"/>
                <a:cs typeface="+mn-cs"/>
              </a:defRPr>
            </a:lvl1pPr>
            <a:lvl2pPr marL="3175" indent="0" algn="l" defTabSz="914400" rtl="0" eaLnBrk="1" latinLnBrk="0" hangingPunct="1">
              <a:lnSpc>
                <a:spcPct val="90000"/>
              </a:lnSpc>
              <a:spcBef>
                <a:spcPts val="0"/>
              </a:spcBef>
              <a:buSzPct val="80000"/>
              <a:buFont typeface="Arial" pitchFamily="34" charset="0"/>
              <a:buNone/>
              <a:defRPr sz="2000" kern="1200" spc="-50" baseline="0">
                <a:gradFill>
                  <a:gsLst>
                    <a:gs pos="0">
                      <a:srgbClr val="595959"/>
                    </a:gs>
                    <a:gs pos="86000">
                      <a:srgbClr val="595959"/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2pPr>
            <a:lvl3pPr marL="1258888" indent="-40322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8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3pPr>
            <a:lvl4pPr marL="1604963" indent="-3460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4pPr>
            <a:lvl5pPr marL="1941513" indent="-3365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3"/>
              </a:buBlip>
              <a:defRPr sz="2400" kern="1200">
                <a:gradFill>
                  <a:gsLst>
                    <a:gs pos="0">
                      <a:schemeClr val="tx1">
                        <a:lumMod val="90000"/>
                        <a:lumOff val="10000"/>
                      </a:schemeClr>
                    </a:gs>
                    <a:gs pos="86000">
                      <a:schemeClr val="tx1">
                        <a:lumMod val="90000"/>
                        <a:lumOff val="10000"/>
                      </a:schemeClr>
                    </a:gs>
                  </a:gsLst>
                  <a:lin ang="54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solidFill>
                  <a:schemeClr val="bg1"/>
                </a:solidFill>
              </a:rPr>
              <a:t>More info: </a:t>
            </a:r>
            <a:r>
              <a:rPr lang="en-US" sz="2800" dirty="0">
                <a:solidFill>
                  <a:schemeClr val="bg1"/>
                </a:solidFill>
                <a:hlinkClick r:id="rId4"/>
              </a:rPr>
              <a:t>https://msdn.microsoft.com/en-us/magazine/mt614250.aspx</a:t>
            </a:r>
            <a:r>
              <a:rPr lang="en-US" sz="2800" dirty="0">
                <a:solidFill>
                  <a:schemeClr val="bg1"/>
                </a:solidFill>
              </a:rPr>
              <a:t> 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250306" y="976498"/>
            <a:ext cx="8172450" cy="4495800"/>
            <a:chOff x="250306" y="976498"/>
            <a:chExt cx="8172450" cy="4495800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50306" y="976498"/>
              <a:ext cx="8172450" cy="367665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50306" y="4653148"/>
              <a:ext cx="8172450" cy="819150"/>
            </a:xfrm>
            <a:prstGeom prst="rect">
              <a:avLst/>
            </a:prstGeom>
          </p:spPr>
        </p:pic>
        <p:sp>
          <p:nvSpPr>
            <p:cNvPr id="10" name="Rectangle 9"/>
            <p:cNvSpPr/>
            <p:nvPr/>
          </p:nvSpPr>
          <p:spPr>
            <a:xfrm>
              <a:off x="4234375" y="4937760"/>
              <a:ext cx="4188381" cy="25321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50306" y="5121976"/>
              <a:ext cx="304865" cy="3503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1212628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Controllers and Views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976498"/>
            <a:ext cx="8096250" cy="502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2251" y="1714870"/>
            <a:ext cx="8124825" cy="50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6565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50306" y="228601"/>
            <a:ext cx="11686770" cy="747897"/>
          </a:xfrm>
        </p:spPr>
        <p:txBody>
          <a:bodyPr>
            <a:noAutofit/>
          </a:bodyPr>
          <a:lstStyle/>
          <a:p>
            <a:r>
              <a:rPr lang="en-US" sz="4800" b="1" dirty="0"/>
              <a:t>Migration History and Snapshots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0306" y="1766176"/>
            <a:ext cx="9740652" cy="346889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88604" y="976498"/>
            <a:ext cx="8543925" cy="5048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04093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20" name="Rounded Rectangle 19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4" name="Rounded Rectangle 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2" name="Rounded Rectangle 11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5" name="Rounded Rectangle 14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17" name="Rounded Rectangle 16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18" name="Rounded Rectangle 17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 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2017310" y="1277604"/>
            <a:ext cx="8437377" cy="4951368"/>
            <a:chOff x="2017310" y="1277604"/>
            <a:chExt cx="8437377" cy="4951368"/>
          </a:xfrm>
        </p:grpSpPr>
        <p:sp>
          <p:nvSpPr>
            <p:cNvPr id="13" name="Rounded Rectangle 12"/>
            <p:cNvSpPr/>
            <p:nvPr/>
          </p:nvSpPr>
          <p:spPr bwMode="auto">
            <a:xfrm>
              <a:off x="6320102" y="5042545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API</a:t>
              </a:r>
            </a:p>
          </p:txBody>
        </p:sp>
        <p:sp>
          <p:nvSpPr>
            <p:cNvPr id="14" name="Rounded Rectangle 13"/>
            <p:cNvSpPr/>
            <p:nvPr/>
          </p:nvSpPr>
          <p:spPr bwMode="auto">
            <a:xfrm>
              <a:off x="2017310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Active Server Pages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(Classic ASP)</a:t>
              </a:r>
            </a:p>
          </p:txBody>
        </p:sp>
        <p:sp>
          <p:nvSpPr>
            <p:cNvPr id="16" name="Rounded Rectangle 15"/>
            <p:cNvSpPr/>
            <p:nvPr/>
          </p:nvSpPr>
          <p:spPr bwMode="auto">
            <a:xfrm>
              <a:off x="4168706" y="1277605"/>
              <a:ext cx="1983189" cy="3515574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(Web Forms)</a:t>
              </a:r>
            </a:p>
          </p:txBody>
        </p:sp>
        <p:sp>
          <p:nvSpPr>
            <p:cNvPr id="19" name="Rounded Rectangle 18"/>
            <p:cNvSpPr/>
            <p:nvPr/>
          </p:nvSpPr>
          <p:spPr bwMode="auto">
            <a:xfrm>
              <a:off x="6320102" y="1277604"/>
              <a:ext cx="1983189" cy="2061755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1/2/3/4/5</a:t>
              </a:r>
            </a:p>
          </p:txBody>
        </p:sp>
        <p:sp>
          <p:nvSpPr>
            <p:cNvPr id="21" name="Rounded Rectangle 20"/>
            <p:cNvSpPr/>
            <p:nvPr/>
          </p:nvSpPr>
          <p:spPr bwMode="auto">
            <a:xfrm>
              <a:off x="6320102" y="3606752"/>
              <a:ext cx="1983189" cy="1186427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Web Pages</a:t>
              </a:r>
            </a:p>
          </p:txBody>
        </p:sp>
        <p:sp>
          <p:nvSpPr>
            <p:cNvPr id="22" name="Rounded Rectangle 21"/>
            <p:cNvSpPr/>
            <p:nvPr/>
          </p:nvSpPr>
          <p:spPr bwMode="auto">
            <a:xfrm>
              <a:off x="8471498" y="1277604"/>
              <a:ext cx="1983189" cy="4951368"/>
            </a:xfrm>
            <a:prstGeom prst="round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ASP.NET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strike="sngStrike" dirty="0">
                  <a:solidFill>
                    <a:srgbClr val="FF0000"/>
                  </a:solidFill>
                  <a:ea typeface="Segoe UI" pitchFamily="34" charset="0"/>
                  <a:cs typeface="Segoe UI" pitchFamily="34" charset="0"/>
                </a:rPr>
                <a:t>MVC 6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Core MVC</a:t>
              </a: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353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endParaRPr>
            </a:p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2353" dirty="0">
                  <a:solidFill>
                    <a:schemeClr val="tx2"/>
                  </a:solidFill>
                  <a:ea typeface="Segoe UI" pitchFamily="34" charset="0"/>
                  <a:cs typeface="Segoe UI" pitchFamily="34" charset="0"/>
                </a:rPr>
                <a:t>Unified MVC, Web API and Web Pages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793178" y="289957"/>
            <a:ext cx="8605646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Evolution of ASP and ASP .NET</a:t>
            </a:r>
          </a:p>
        </p:txBody>
      </p:sp>
    </p:spTree>
    <p:extLst>
      <p:ext uri="{BB962C8B-B14F-4D97-AF65-F5344CB8AC3E}">
        <p14:creationId xmlns:p14="http://schemas.microsoft.com/office/powerpoint/2010/main" val="3750674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15093" y="6207164"/>
            <a:ext cx="7660407" cy="459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defTabSz="914180"/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Email: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rgbClr val="505050"/>
                </a:solidFill>
                <a:hlinkClick r:id="rId3"/>
              </a:rPr>
              <a:t>shchowd@microsoft.com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  <a:sym typeface="Wingdings" panose="05000000000000000000" pitchFamily="2" charset="2"/>
              </a:rPr>
              <a:t></a:t>
            </a:r>
            <a:r>
              <a:rPr lang="en-US" sz="2399" dirty="0">
                <a:solidFill>
                  <a:schemeClr val="tx1">
                    <a:lumMod val="20000"/>
                    <a:lumOff val="80000"/>
                  </a:schemeClr>
                </a:solidFill>
              </a:rPr>
              <a:t> Twitter: </a:t>
            </a:r>
            <a:r>
              <a:rPr lang="en-US" sz="2399" dirty="0">
                <a:solidFill>
                  <a:srgbClr val="505050"/>
                </a:solidFill>
                <a:hlinkClick r:id="rId4"/>
              </a:rPr>
              <a:t>@shahedC</a:t>
            </a:r>
            <a:r>
              <a:rPr lang="en-US" sz="2399" dirty="0">
                <a:solidFill>
                  <a:srgbClr val="505050"/>
                </a:solidFill>
              </a:rPr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330" y="1157073"/>
            <a:ext cx="8603343" cy="4543857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92731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290561" y="1353513"/>
            <a:ext cx="9851318" cy="4316526"/>
            <a:chOff x="1290561" y="1353513"/>
            <a:chExt cx="9851318" cy="4316526"/>
          </a:xfrm>
        </p:grpSpPr>
        <p:grpSp>
          <p:nvGrpSpPr>
            <p:cNvPr id="2" name="Group 1"/>
            <p:cNvGrpSpPr/>
            <p:nvPr/>
          </p:nvGrpSpPr>
          <p:grpSpPr>
            <a:xfrm>
              <a:off x="1290561" y="1353513"/>
              <a:ext cx="9452315" cy="4316526"/>
              <a:chOff x="1900981" y="1380156"/>
              <a:chExt cx="9641853" cy="4403081"/>
            </a:xfrm>
          </p:grpSpPr>
          <p:sp>
            <p:nvSpPr>
              <p:cNvPr id="4" name="Rounded Rectangle 3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2" name="Rounded Rectangle 11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15" name="Rounded Rectangle 14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 5 or .NET Framework 4.5.2+)</a:t>
                </a:r>
              </a:p>
            </p:txBody>
          </p:sp>
          <p:sp>
            <p:nvSpPr>
              <p:cNvPr id="17" name="Rounded Rectangle 16"/>
              <p:cNvSpPr/>
              <p:nvPr/>
            </p:nvSpPr>
            <p:spPr bwMode="auto">
              <a:xfrm rot="1600541">
                <a:off x="9248151" y="1380156"/>
                <a:ext cx="2294683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MVC 6</a:t>
                </a:r>
              </a:p>
            </p:txBody>
          </p:sp>
          <p:sp>
            <p:nvSpPr>
              <p:cNvPr id="18" name="Rounded Rectangle 17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</p:txBody>
          </p:sp>
        </p:grpSp>
        <p:sp>
          <p:nvSpPr>
            <p:cNvPr id="10" name="Rounded Rectangle 9"/>
            <p:cNvSpPr/>
            <p:nvPr/>
          </p:nvSpPr>
          <p:spPr bwMode="auto">
            <a:xfrm rot="20681468">
              <a:off x="9169766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290561" y="1354834"/>
            <a:ext cx="9762650" cy="4315205"/>
            <a:chOff x="1290561" y="1354834"/>
            <a:chExt cx="9762650" cy="4315205"/>
          </a:xfrm>
        </p:grpSpPr>
        <p:grpSp>
          <p:nvGrpSpPr>
            <p:cNvPr id="13" name="Group 12"/>
            <p:cNvGrpSpPr/>
            <p:nvPr/>
          </p:nvGrpSpPr>
          <p:grpSpPr>
            <a:xfrm>
              <a:off x="1290561" y="1354834"/>
              <a:ext cx="9452002" cy="4315205"/>
              <a:chOff x="1900981" y="1381504"/>
              <a:chExt cx="9641534" cy="4401733"/>
            </a:xfrm>
          </p:grpSpPr>
          <p:sp>
            <p:nvSpPr>
              <p:cNvPr id="16" name="Rounded Rectangle 15"/>
              <p:cNvSpPr/>
              <p:nvPr/>
            </p:nvSpPr>
            <p:spPr bwMode="auto">
              <a:xfrm rot="19996717">
                <a:off x="1900981" y="1485603"/>
                <a:ext cx="1737342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5294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C# 6.0</a:t>
                </a:r>
              </a:p>
            </p:txBody>
          </p:sp>
          <p:sp>
            <p:nvSpPr>
              <p:cNvPr id="19" name="Rounded Rectangle 18"/>
              <p:cNvSpPr/>
              <p:nvPr/>
            </p:nvSpPr>
            <p:spPr bwMode="auto">
              <a:xfrm>
                <a:off x="4115613" y="4387424"/>
                <a:ext cx="2331838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Framework 4.6</a:t>
                </a:r>
              </a:p>
            </p:txBody>
          </p:sp>
          <p:sp>
            <p:nvSpPr>
              <p:cNvPr id="20" name="Rounded Rectangle 19"/>
              <p:cNvSpPr/>
              <p:nvPr/>
            </p:nvSpPr>
            <p:spPr bwMode="auto">
              <a:xfrm>
                <a:off x="4115612" y="2484438"/>
                <a:ext cx="4828636" cy="177910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 5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(runs on .NET Core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5</a:t>
                </a:r>
                <a:r>
                  <a:rPr lang="en-US" sz="2353" strike="sngStrike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 </a:t>
                </a: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or .NET Framework 4.5.2+)</a:t>
                </a:r>
              </a:p>
            </p:txBody>
          </p:sp>
          <p:sp>
            <p:nvSpPr>
              <p:cNvPr id="21" name="Rounded Rectangle 20"/>
              <p:cNvSpPr/>
              <p:nvPr/>
            </p:nvSpPr>
            <p:spPr bwMode="auto">
              <a:xfrm rot="1600541">
                <a:off x="9253833" y="1381504"/>
                <a:ext cx="2288682" cy="2067800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ASP.NET 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MVC 6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3137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Core MVC</a:t>
                </a:r>
              </a:p>
            </p:txBody>
          </p:sp>
          <p:sp>
            <p:nvSpPr>
              <p:cNvPr id="22" name="Rounded Rectangle 21"/>
              <p:cNvSpPr/>
              <p:nvPr/>
            </p:nvSpPr>
            <p:spPr bwMode="auto">
              <a:xfrm>
                <a:off x="6564043" y="4387424"/>
                <a:ext cx="2380206" cy="1395813"/>
              </a:xfrm>
              <a:prstGeom prst="roundRect">
                <a:avLst/>
              </a:prstGeom>
              <a:solidFill>
                <a:srgbClr val="80B940"/>
              </a:solidFill>
              <a:ln>
                <a:noFill/>
                <a:headEnd type="none" w="med" len="med"/>
                <a:tailEnd type="none" w="med" len="med"/>
              </a:ln>
              <a:effectLst/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strike="sngStrike" dirty="0">
                    <a:solidFill>
                      <a:srgbClr val="FF0000"/>
                    </a:solidFill>
                    <a:ea typeface="Segoe UI" pitchFamily="34" charset="0"/>
                    <a:cs typeface="Segoe UI" pitchFamily="34" charset="0"/>
                  </a:rPr>
                  <a:t>.NET Core 5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353" dirty="0">
                    <a:gradFill>
                      <a:gsLst>
                        <a:gs pos="0">
                          <a:srgbClr val="FFFFFF"/>
                        </a:gs>
                        <a:gs pos="100000">
                          <a:srgbClr val="FFFFFF"/>
                        </a:gs>
                      </a:gsLst>
                      <a:lin ang="5400000" scaled="0"/>
                    </a:gradFill>
                    <a:ea typeface="Segoe UI" pitchFamily="34" charset="0"/>
                    <a:cs typeface="Segoe UI" pitchFamily="34" charset="0"/>
                  </a:rPr>
                  <a:t>.NET Core 1.0</a:t>
                </a:r>
              </a:p>
              <a:p>
                <a:pPr algn="ctr" defTabSz="914102" fontAlgn="base">
                  <a:lnSpc>
                    <a:spcPct val="9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sz="2353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endParaRPr>
              </a:p>
            </p:txBody>
          </p:sp>
        </p:grpSp>
        <p:sp>
          <p:nvSpPr>
            <p:cNvPr id="14" name="Rounded Rectangle 13"/>
            <p:cNvSpPr/>
            <p:nvPr/>
          </p:nvSpPr>
          <p:spPr bwMode="auto">
            <a:xfrm rot="20681468">
              <a:off x="9081098" y="4018108"/>
              <a:ext cx="1972113" cy="1125930"/>
            </a:xfrm>
            <a:prstGeom prst="roundRect">
              <a:avLst/>
            </a:prstGeom>
            <a:solidFill>
              <a:srgbClr val="80B940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4102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3137" dirty="0" err="1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SignalR</a:t>
              </a:r>
              <a:r>
                <a:rPr lang="en-US" sz="3137" dirty="0">
                  <a:gradFill>
                    <a:gsLst>
                      <a:gs pos="0">
                        <a:srgbClr val="FFFFFF"/>
                      </a:gs>
                      <a:gs pos="100000">
                        <a:srgbClr val="FFFFFF"/>
                      </a:gs>
                    </a:gsLst>
                    <a:lin ang="5400000" scaled="0"/>
                  </a:gradFill>
                  <a:ea typeface="Segoe UI" pitchFamily="34" charset="0"/>
                  <a:cs typeface="Segoe UI" pitchFamily="34" charset="0"/>
                </a:rPr>
                <a:t> 3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41416" y="289957"/>
            <a:ext cx="7709169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Names &amp; Version Numbers</a:t>
            </a:r>
          </a:p>
        </p:txBody>
      </p:sp>
    </p:spTree>
    <p:extLst>
      <p:ext uri="{BB962C8B-B14F-4D97-AF65-F5344CB8AC3E}">
        <p14:creationId xmlns:p14="http://schemas.microsoft.com/office/powerpoint/2010/main" val="132037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164"/>
          <a:stretch/>
        </p:blipFill>
        <p:spPr>
          <a:xfrm>
            <a:off x="627867" y="1189491"/>
            <a:ext cx="10725243" cy="510803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27867" y="289955"/>
            <a:ext cx="10725243" cy="899537"/>
          </a:xfrm>
        </p:spPr>
        <p:txBody>
          <a:bodyPr>
            <a:normAutofit/>
          </a:bodyPr>
          <a:lstStyle/>
          <a:p>
            <a:r>
              <a:rPr lang="en-US" dirty="0"/>
              <a:t>ASP.NET Core High-Level Overview</a:t>
            </a:r>
          </a:p>
        </p:txBody>
      </p:sp>
    </p:spTree>
    <p:extLst>
      <p:ext uri="{BB962C8B-B14F-4D97-AF65-F5344CB8AC3E}">
        <p14:creationId xmlns:p14="http://schemas.microsoft.com/office/powerpoint/2010/main" val="25465205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182652" y="289955"/>
            <a:ext cx="5826698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Compilation Process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292" y="1382390"/>
            <a:ext cx="8277619" cy="4704663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241406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00180" y="289957"/>
            <a:ext cx="959164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What About .NET Framework 4.6?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604336" y="1189494"/>
            <a:ext cx="10983329" cy="5380021"/>
            <a:chOff x="616453" y="1212849"/>
            <a:chExt cx="11203568" cy="548790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2"/>
            <a:srcRect t="12876"/>
            <a:stretch/>
          </p:blipFill>
          <p:spPr>
            <a:xfrm>
              <a:off x="616453" y="1212849"/>
              <a:ext cx="11203568" cy="5487902"/>
            </a:xfrm>
            <a:prstGeom prst="rect">
              <a:avLst/>
            </a:prstGeom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1009376" y="3889582"/>
              <a:ext cx="676369" cy="7049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903619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60440" y="289957"/>
            <a:ext cx="8471121" cy="899537"/>
          </a:xfrm>
        </p:spPr>
        <p:txBody>
          <a:bodyPr>
            <a:normAutofit fontScale="90000"/>
          </a:bodyPr>
          <a:lstStyle/>
          <a:p>
            <a:r>
              <a:rPr lang="en-US" dirty="0"/>
              <a:t>How about Entity Framework?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8827" y="1189494"/>
            <a:ext cx="9174347" cy="5158051"/>
          </a:xfrm>
          <a:prstGeom prst="rect">
            <a:avLst/>
          </a:prstGeom>
        </p:spPr>
      </p:pic>
      <p:sp>
        <p:nvSpPr>
          <p:cNvPr id="2" name="Can 1"/>
          <p:cNvSpPr/>
          <p:nvPr/>
        </p:nvSpPr>
        <p:spPr bwMode="auto">
          <a:xfrm>
            <a:off x="8841531" y="5061143"/>
            <a:ext cx="896425" cy="1192245"/>
          </a:xfrm>
          <a:prstGeom prst="can">
            <a:avLst/>
          </a:prstGeom>
          <a:solidFill>
            <a:srgbClr val="B6DF89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DB</a:t>
            </a:r>
          </a:p>
        </p:txBody>
      </p:sp>
      <p:sp>
        <p:nvSpPr>
          <p:cNvPr id="5" name="Cloud 4"/>
          <p:cNvSpPr/>
          <p:nvPr/>
        </p:nvSpPr>
        <p:spPr bwMode="auto">
          <a:xfrm>
            <a:off x="8471765" y="3713393"/>
            <a:ext cx="1635958" cy="896425"/>
          </a:xfrm>
          <a:prstGeom prst="cloud">
            <a:avLst/>
          </a:prstGeom>
          <a:solidFill>
            <a:schemeClr val="tx1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ORM</a:t>
            </a:r>
          </a:p>
        </p:txBody>
      </p:sp>
      <p:sp>
        <p:nvSpPr>
          <p:cNvPr id="6" name="Flowchart: Multidocument 5"/>
          <p:cNvSpPr/>
          <p:nvPr/>
        </p:nvSpPr>
        <p:spPr bwMode="auto">
          <a:xfrm>
            <a:off x="8426680" y="2089032"/>
            <a:ext cx="1726130" cy="1173037"/>
          </a:xfrm>
          <a:prstGeom prst="flowChartMultidocument">
            <a:avLst/>
          </a:prstGeom>
          <a:solidFill>
            <a:schemeClr val="accent6">
              <a:lumMod val="10000"/>
              <a:lumOff val="90000"/>
            </a:schemeClr>
          </a:solidFill>
          <a:ln>
            <a:solidFill>
              <a:schemeClr val="accent6">
                <a:lumMod val="50000"/>
                <a:lumOff val="50000"/>
              </a:schemeClr>
            </a:solidFill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2353" dirty="0">
                <a:solidFill>
                  <a:schemeClr val="tx1"/>
                </a:solidFill>
                <a:ea typeface="Segoe UI" pitchFamily="34" charset="0"/>
                <a:cs typeface="Segoe UI" pitchFamily="34" charset="0"/>
              </a:rPr>
              <a:t>Entities in Code</a:t>
            </a:r>
          </a:p>
        </p:txBody>
      </p:sp>
      <p:sp>
        <p:nvSpPr>
          <p:cNvPr id="7" name="Down Arrow 6"/>
          <p:cNvSpPr/>
          <p:nvPr/>
        </p:nvSpPr>
        <p:spPr bwMode="auto">
          <a:xfrm>
            <a:off x="9270096" y="326206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9" name="Down Arrow 8"/>
          <p:cNvSpPr/>
          <p:nvPr/>
        </p:nvSpPr>
        <p:spPr bwMode="auto">
          <a:xfrm flipV="1">
            <a:off x="8847593" y="326206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4" name="Down Arrow 13"/>
          <p:cNvSpPr/>
          <p:nvPr/>
        </p:nvSpPr>
        <p:spPr bwMode="auto">
          <a:xfrm flipV="1">
            <a:off x="9390832" y="460981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15" name="Down Arrow 14"/>
          <p:cNvSpPr/>
          <p:nvPr/>
        </p:nvSpPr>
        <p:spPr bwMode="auto">
          <a:xfrm>
            <a:off x="8968329" y="4609819"/>
            <a:ext cx="235579" cy="451325"/>
          </a:xfrm>
          <a:prstGeom prst="downArrow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79285" tIns="143428" rIns="179285" bIns="143428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1410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353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7015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7757" y="723520"/>
            <a:ext cx="12192001" cy="1765042"/>
          </a:xfrm>
        </p:spPr>
        <p:txBody>
          <a:bodyPr>
            <a:noAutofit/>
          </a:bodyPr>
          <a:lstStyle/>
          <a:p>
            <a:r>
              <a:rPr lang="en-US" sz="8000" dirty="0"/>
              <a:t>Entity Framework Core*</a:t>
            </a:r>
            <a:endParaRPr lang="en-US" sz="8000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85799" y="3666936"/>
            <a:ext cx="5584371" cy="2048064"/>
          </a:xfrm>
        </p:spPr>
        <p:txBody>
          <a:bodyPr>
            <a:noAutofit/>
          </a:bodyPr>
          <a:lstStyle/>
          <a:p>
            <a:pPr algn="l"/>
            <a:r>
              <a:rPr lang="en-US" sz="2800" dirty="0"/>
              <a:t>Shahed Chowdhuri</a:t>
            </a:r>
          </a:p>
          <a:p>
            <a:pPr algn="l"/>
            <a:r>
              <a:rPr lang="en-US" sz="2800" dirty="0"/>
              <a:t>Sr. Technical Evangelist @ Microsoft</a:t>
            </a:r>
          </a:p>
          <a:p>
            <a:pPr algn="l"/>
            <a:r>
              <a:rPr lang="en-US" sz="2800" dirty="0"/>
              <a:t>@</a:t>
            </a:r>
            <a:r>
              <a:rPr lang="en-US" sz="2800" dirty="0" err="1"/>
              <a:t>shahedC</a:t>
            </a:r>
            <a:endParaRPr lang="en-US" sz="2800" dirty="0"/>
          </a:p>
          <a:p>
            <a:pPr algn="l"/>
            <a:r>
              <a:rPr lang="en-US" sz="2800" dirty="0"/>
              <a:t>WakeUpAndCode.com 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27757" y="2182397"/>
            <a:ext cx="12219757" cy="89535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b="0" kern="1200" cap="none" spc="0" baseline="0" dirty="0" smtClean="0">
                <a:ln w="3175">
                  <a:noFill/>
                </a:ln>
                <a:solidFill>
                  <a:schemeClr val="bg1"/>
                </a:soli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sz="3600" dirty="0"/>
              <a:t>The Future of EF for ASP.NET Core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931436" y="5715000"/>
            <a:ext cx="3158365" cy="627864"/>
          </a:xfrm>
          <a:prstGeom prst="rect">
            <a:avLst/>
          </a:prstGeom>
          <a:noFill/>
        </p:spPr>
        <p:txBody>
          <a:bodyPr wrap="none" lIns="182880" tIns="146304" rIns="182880" bIns="146304" rtlCol="0">
            <a:sp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400" i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* aka EF7 before RC1</a:t>
            </a:r>
            <a:endParaRPr lang="en-US" sz="24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7593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7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18887896"/>
              </p:ext>
            </p:extLst>
          </p:nvPr>
        </p:nvGraphicFramePr>
        <p:xfrm>
          <a:off x="421864" y="549905"/>
          <a:ext cx="11218756" cy="585216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112187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31520">
                <a:tc>
                  <a:txBody>
                    <a:bodyPr/>
                    <a:lstStyle/>
                    <a:p>
                      <a:r>
                        <a:rPr lang="en-US" sz="3600" dirty="0"/>
                        <a:t>EF Core Agenda</a:t>
                      </a:r>
                      <a:r>
                        <a:rPr lang="en-US" sz="3600" baseline="0" dirty="0"/>
                        <a:t> </a:t>
                      </a:r>
                      <a:endParaRPr lang="en-US" sz="3600" dirty="0"/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Overview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54171483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Models and Fields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Connection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Strings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621266197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Add Initial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Migration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marR="0" indent="-5715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Ø"/>
                        <a:tabLst/>
                        <a:defRPr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Additional Migrations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77893116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Controllers and Views</a:t>
                      </a: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571500" indent="-571500">
                        <a:buFont typeface="Wingdings" panose="05000000000000000000" pitchFamily="2" charset="2"/>
                        <a:buChar char="Ø"/>
                      </a:pPr>
                      <a:r>
                        <a:rPr lang="en-US" sz="3600" dirty="0">
                          <a:solidFill>
                            <a:srgbClr val="000000"/>
                          </a:solidFill>
                        </a:rPr>
                        <a:t>Migration</a:t>
                      </a:r>
                      <a:r>
                        <a:rPr lang="en-US" sz="3600" baseline="0" dirty="0">
                          <a:solidFill>
                            <a:srgbClr val="000000"/>
                          </a:solidFill>
                        </a:rPr>
                        <a:t> History and Snapshots</a:t>
                      </a:r>
                      <a:endParaRPr lang="en-US" sz="3600" dirty="0">
                        <a:solidFill>
                          <a:srgbClr val="000000"/>
                        </a:solidFill>
                      </a:endParaRPr>
                    </a:p>
                  </a:txBody>
                  <a:tcPr marL="45720" marR="45720"/>
                </a:tc>
                <a:extLst>
                  <a:ext uri="{0D108BD9-81ED-4DB2-BD59-A6C34878D82A}">
                    <a16:rowId xmlns:a16="http://schemas.microsoft.com/office/drawing/2014/main" val="762529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7013285"/>
      </p:ext>
    </p:extLst>
  </p:cSld>
  <p:clrMapOvr>
    <a:masterClrMapping/>
  </p:clrMapOvr>
</p:sld>
</file>

<file path=ppt/theme/theme1.xml><?xml version="1.0" encoding="utf-8"?>
<a:theme xmlns:a="http://schemas.openxmlformats.org/drawingml/2006/main" name="Deck Title Sli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89FD7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zure Medium">
  <a:themeElements>
    <a:clrScheme name="Custom 3">
      <a:dk1>
        <a:srgbClr val="00B0F0"/>
      </a:dk1>
      <a:lt1>
        <a:srgbClr val="FFFFFF"/>
      </a:lt1>
      <a:dk2>
        <a:srgbClr val="44546A"/>
      </a:dk2>
      <a:lt2>
        <a:srgbClr val="FFFFFF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FFFFFF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zure Graphit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Azure D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Azure Basic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Azure Noir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Windows Azure">
      <a:majorFont>
        <a:latin typeface="Segoe UI Light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436</Words>
  <Application>Microsoft Office PowerPoint</Application>
  <PresentationFormat>Widescreen</PresentationFormat>
  <Paragraphs>151</Paragraphs>
  <Slides>20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20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Segoe UI</vt:lpstr>
      <vt:lpstr>Segoe UI Light</vt:lpstr>
      <vt:lpstr>Segoe UI Semibold</vt:lpstr>
      <vt:lpstr>Wingdings</vt:lpstr>
      <vt:lpstr>Deck Title Slide</vt:lpstr>
      <vt:lpstr>Azure Medium</vt:lpstr>
      <vt:lpstr>Custom Design</vt:lpstr>
      <vt:lpstr>Azure Graphite</vt:lpstr>
      <vt:lpstr>Azure Dark</vt:lpstr>
      <vt:lpstr>Azure Basic</vt:lpstr>
      <vt:lpstr>Azure Noir</vt:lpstr>
      <vt:lpstr>ASP.NET Core*</vt:lpstr>
      <vt:lpstr>Evolution of ASP and ASP .NET</vt:lpstr>
      <vt:lpstr>Names &amp; Version Numbers</vt:lpstr>
      <vt:lpstr>ASP.NET Core High-Level Overview</vt:lpstr>
      <vt:lpstr>Compilation Process</vt:lpstr>
      <vt:lpstr>What About .NET Framework 4.6?</vt:lpstr>
      <vt:lpstr>How about Entity Framework?</vt:lpstr>
      <vt:lpstr>Entity Framework Core*</vt:lpstr>
      <vt:lpstr>PowerPoint Presentation</vt:lpstr>
      <vt:lpstr>DB-Driven Web Applications</vt:lpstr>
      <vt:lpstr>Models and Fields</vt:lpstr>
      <vt:lpstr>Connection Strings</vt:lpstr>
      <vt:lpstr>Connection Strings in Development</vt:lpstr>
      <vt:lpstr>Connection Strings in Azure</vt:lpstr>
      <vt:lpstr>Add Initial Migration *</vt:lpstr>
      <vt:lpstr>Add Additional Migrations *</vt:lpstr>
      <vt:lpstr>EF Migration Commands</vt:lpstr>
      <vt:lpstr>Controllers and Views</vt:lpstr>
      <vt:lpstr>Migration History and Snapshots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/>
  <cp:revision>2</cp:revision>
  <dcterms:created xsi:type="dcterms:W3CDTF">2014-06-19T07:13:47Z</dcterms:created>
  <dcterms:modified xsi:type="dcterms:W3CDTF">2016-03-29T23:49:37Z</dcterms:modified>
</cp:coreProperties>
</file>