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D050"/>
    <a:srgbClr val="000000"/>
    <a:srgbClr val="421E57"/>
    <a:srgbClr val="E98620"/>
    <a:srgbClr val="FFEB8E"/>
    <a:srgbClr val="48BAE7"/>
    <a:srgbClr val="FFFFFF"/>
    <a:srgbClr val="46B4B2"/>
    <a:srgbClr val="009C90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76" autoAdjust="0"/>
    <p:restoredTop sz="87743" autoAdjust="0"/>
  </p:normalViewPr>
  <p:slideViewPr>
    <p:cSldViewPr snapToGrid="0">
      <p:cViewPr>
        <p:scale>
          <a:sx n="75" d="100"/>
          <a:sy n="75" d="100"/>
        </p:scale>
        <p:origin x="609" y="429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1" d="100"/>
          <a:sy n="101" d="100"/>
        </p:scale>
        <p:origin x="3552" y="108"/>
      </p:cViewPr>
      <p:guideLst/>
    </p:cSldViewPr>
  </p:notesViewPr>
  <p:gridSpacing cx="76200" cy="76200"/>
</p:viewPr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181E3F-A5E6-42EC-B617-38C9DB2D11F2}">
      <dsp:nvSpPr>
        <dsp:cNvPr id="0" name=""/>
        <dsp:cNvSpPr/>
      </dsp:nvSpPr>
      <dsp:spPr>
        <a:xfrm>
          <a:off x="-4387163" y="-672912"/>
          <a:ext cx="5226710" cy="5226710"/>
        </a:xfrm>
        <a:prstGeom prst="blockArc">
          <a:avLst>
            <a:gd name="adj1" fmla="val 18900000"/>
            <a:gd name="adj2" fmla="val 2700000"/>
            <a:gd name="adj3" fmla="val 413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C0712D-6230-42F5-8134-6AA77C571944}">
      <dsp:nvSpPr>
        <dsp:cNvPr id="0" name=""/>
        <dsp:cNvSpPr/>
      </dsp:nvSpPr>
      <dsp:spPr>
        <a:xfrm>
          <a:off x="539928" y="388088"/>
          <a:ext cx="5755288" cy="7761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6091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Introduction</a:t>
          </a:r>
        </a:p>
      </dsp:txBody>
      <dsp:txXfrm>
        <a:off x="539928" y="388088"/>
        <a:ext cx="5755288" cy="776177"/>
      </dsp:txXfrm>
    </dsp:sp>
    <dsp:sp modelId="{62AF6F62-0EC8-4091-A054-8417D73400FD}">
      <dsp:nvSpPr>
        <dsp:cNvPr id="0" name=""/>
        <dsp:cNvSpPr/>
      </dsp:nvSpPr>
      <dsp:spPr>
        <a:xfrm>
          <a:off x="54817" y="291066"/>
          <a:ext cx="970221" cy="970221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D9450E-B429-4F4B-8D51-12EDAE993C6E}">
      <dsp:nvSpPr>
        <dsp:cNvPr id="0" name=""/>
        <dsp:cNvSpPr/>
      </dsp:nvSpPr>
      <dsp:spPr>
        <a:xfrm>
          <a:off x="822069" y="1192045"/>
          <a:ext cx="5473148" cy="14967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6091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&gt; .NET (Framework &amp; Core)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&gt; ASP.NET Core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&gt; Visual Studio &amp; VS Code</a:t>
          </a:r>
        </a:p>
      </dsp:txBody>
      <dsp:txXfrm>
        <a:off x="822069" y="1192045"/>
        <a:ext cx="5473148" cy="1496795"/>
      </dsp:txXfrm>
    </dsp:sp>
    <dsp:sp modelId="{C95EA77B-C461-4AE5-ACC6-E2281CC000F5}">
      <dsp:nvSpPr>
        <dsp:cNvPr id="0" name=""/>
        <dsp:cNvSpPr/>
      </dsp:nvSpPr>
      <dsp:spPr>
        <a:xfrm>
          <a:off x="336958" y="1455332"/>
          <a:ext cx="970221" cy="970221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747725-816F-497E-AD1A-3B239F472931}">
      <dsp:nvSpPr>
        <dsp:cNvPr id="0" name=""/>
        <dsp:cNvSpPr/>
      </dsp:nvSpPr>
      <dsp:spPr>
        <a:xfrm>
          <a:off x="539928" y="2716620"/>
          <a:ext cx="5755288" cy="7761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6091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References + Wrap-up</a:t>
          </a:r>
        </a:p>
      </dsp:txBody>
      <dsp:txXfrm>
        <a:off x="539928" y="2716620"/>
        <a:ext cx="5755288" cy="776177"/>
      </dsp:txXfrm>
    </dsp:sp>
    <dsp:sp modelId="{C3CB0320-12E1-4B2A-B8B7-A5C11D3F23D7}">
      <dsp:nvSpPr>
        <dsp:cNvPr id="0" name=""/>
        <dsp:cNvSpPr/>
      </dsp:nvSpPr>
      <dsp:spPr>
        <a:xfrm>
          <a:off x="54817" y="2619598"/>
          <a:ext cx="970221" cy="970221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181E3F-A5E6-42EC-B617-38C9DB2D11F2}">
      <dsp:nvSpPr>
        <dsp:cNvPr id="0" name=""/>
        <dsp:cNvSpPr/>
      </dsp:nvSpPr>
      <dsp:spPr>
        <a:xfrm>
          <a:off x="-4387163" y="-672912"/>
          <a:ext cx="5226710" cy="5226710"/>
        </a:xfrm>
        <a:prstGeom prst="blockArc">
          <a:avLst>
            <a:gd name="adj1" fmla="val 18900000"/>
            <a:gd name="adj2" fmla="val 2700000"/>
            <a:gd name="adj3" fmla="val 413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C0712D-6230-42F5-8134-6AA77C571944}">
      <dsp:nvSpPr>
        <dsp:cNvPr id="0" name=""/>
        <dsp:cNvSpPr/>
      </dsp:nvSpPr>
      <dsp:spPr>
        <a:xfrm>
          <a:off x="539928" y="388088"/>
          <a:ext cx="5755288" cy="7761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6091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Introduction</a:t>
          </a:r>
        </a:p>
      </dsp:txBody>
      <dsp:txXfrm>
        <a:off x="539928" y="388088"/>
        <a:ext cx="5755288" cy="776177"/>
      </dsp:txXfrm>
    </dsp:sp>
    <dsp:sp modelId="{62AF6F62-0EC8-4091-A054-8417D73400FD}">
      <dsp:nvSpPr>
        <dsp:cNvPr id="0" name=""/>
        <dsp:cNvSpPr/>
      </dsp:nvSpPr>
      <dsp:spPr>
        <a:xfrm>
          <a:off x="54817" y="291066"/>
          <a:ext cx="970221" cy="970221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D9450E-B429-4F4B-8D51-12EDAE993C6E}">
      <dsp:nvSpPr>
        <dsp:cNvPr id="0" name=""/>
        <dsp:cNvSpPr/>
      </dsp:nvSpPr>
      <dsp:spPr>
        <a:xfrm>
          <a:off x="822069" y="1192045"/>
          <a:ext cx="5473148" cy="14967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6091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&gt; .NET (Framework &amp; Core)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&gt; ASP.NET Core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&gt; Visual Studio &amp; VS Code</a:t>
          </a:r>
        </a:p>
      </dsp:txBody>
      <dsp:txXfrm>
        <a:off x="822069" y="1192045"/>
        <a:ext cx="5473148" cy="1496795"/>
      </dsp:txXfrm>
    </dsp:sp>
    <dsp:sp modelId="{C95EA77B-C461-4AE5-ACC6-E2281CC000F5}">
      <dsp:nvSpPr>
        <dsp:cNvPr id="0" name=""/>
        <dsp:cNvSpPr/>
      </dsp:nvSpPr>
      <dsp:spPr>
        <a:xfrm>
          <a:off x="336958" y="1455332"/>
          <a:ext cx="970221" cy="970221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747725-816F-497E-AD1A-3B239F472931}">
      <dsp:nvSpPr>
        <dsp:cNvPr id="0" name=""/>
        <dsp:cNvSpPr/>
      </dsp:nvSpPr>
      <dsp:spPr>
        <a:xfrm>
          <a:off x="539928" y="2716620"/>
          <a:ext cx="5755288" cy="7761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6091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References + Wrap-up</a:t>
          </a:r>
        </a:p>
      </dsp:txBody>
      <dsp:txXfrm>
        <a:off x="539928" y="2716620"/>
        <a:ext cx="5755288" cy="776177"/>
      </dsp:txXfrm>
    </dsp:sp>
    <dsp:sp modelId="{C3CB0320-12E1-4B2A-B8B7-A5C11D3F23D7}">
      <dsp:nvSpPr>
        <dsp:cNvPr id="0" name=""/>
        <dsp:cNvSpPr/>
      </dsp:nvSpPr>
      <dsp:spPr>
        <a:xfrm>
          <a:off x="54817" y="2619598"/>
          <a:ext cx="970221" cy="970221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181E3F-A5E6-42EC-B617-38C9DB2D11F2}">
      <dsp:nvSpPr>
        <dsp:cNvPr id="0" name=""/>
        <dsp:cNvSpPr/>
      </dsp:nvSpPr>
      <dsp:spPr>
        <a:xfrm>
          <a:off x="-4387163" y="-672912"/>
          <a:ext cx="5226710" cy="5226710"/>
        </a:xfrm>
        <a:prstGeom prst="blockArc">
          <a:avLst>
            <a:gd name="adj1" fmla="val 18900000"/>
            <a:gd name="adj2" fmla="val 2700000"/>
            <a:gd name="adj3" fmla="val 413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C0712D-6230-42F5-8134-6AA77C571944}">
      <dsp:nvSpPr>
        <dsp:cNvPr id="0" name=""/>
        <dsp:cNvSpPr/>
      </dsp:nvSpPr>
      <dsp:spPr>
        <a:xfrm>
          <a:off x="539928" y="388088"/>
          <a:ext cx="5755288" cy="7761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6091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Introduction</a:t>
          </a:r>
        </a:p>
      </dsp:txBody>
      <dsp:txXfrm>
        <a:off x="539928" y="388088"/>
        <a:ext cx="5755288" cy="776177"/>
      </dsp:txXfrm>
    </dsp:sp>
    <dsp:sp modelId="{62AF6F62-0EC8-4091-A054-8417D73400FD}">
      <dsp:nvSpPr>
        <dsp:cNvPr id="0" name=""/>
        <dsp:cNvSpPr/>
      </dsp:nvSpPr>
      <dsp:spPr>
        <a:xfrm>
          <a:off x="54817" y="291066"/>
          <a:ext cx="970221" cy="970221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D9450E-B429-4F4B-8D51-12EDAE993C6E}">
      <dsp:nvSpPr>
        <dsp:cNvPr id="0" name=""/>
        <dsp:cNvSpPr/>
      </dsp:nvSpPr>
      <dsp:spPr>
        <a:xfrm>
          <a:off x="822069" y="1192045"/>
          <a:ext cx="5473148" cy="14967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6091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&gt; .NET (Framework &amp; Core)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&gt; ASP.NET Core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&gt; Visual Studio &amp; VS Code</a:t>
          </a:r>
        </a:p>
      </dsp:txBody>
      <dsp:txXfrm>
        <a:off x="822069" y="1192045"/>
        <a:ext cx="5473148" cy="1496795"/>
      </dsp:txXfrm>
    </dsp:sp>
    <dsp:sp modelId="{C95EA77B-C461-4AE5-ACC6-E2281CC000F5}">
      <dsp:nvSpPr>
        <dsp:cNvPr id="0" name=""/>
        <dsp:cNvSpPr/>
      </dsp:nvSpPr>
      <dsp:spPr>
        <a:xfrm>
          <a:off x="336958" y="1455332"/>
          <a:ext cx="970221" cy="970221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747725-816F-497E-AD1A-3B239F472931}">
      <dsp:nvSpPr>
        <dsp:cNvPr id="0" name=""/>
        <dsp:cNvSpPr/>
      </dsp:nvSpPr>
      <dsp:spPr>
        <a:xfrm>
          <a:off x="539928" y="2716620"/>
          <a:ext cx="5755288" cy="7761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6091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References + Wrap-up</a:t>
          </a:r>
        </a:p>
      </dsp:txBody>
      <dsp:txXfrm>
        <a:off x="539928" y="2716620"/>
        <a:ext cx="5755288" cy="776177"/>
      </dsp:txXfrm>
    </dsp:sp>
    <dsp:sp modelId="{C3CB0320-12E1-4B2A-B8B7-A5C11D3F23D7}">
      <dsp:nvSpPr>
        <dsp:cNvPr id="0" name=""/>
        <dsp:cNvSpPr/>
      </dsp:nvSpPr>
      <dsp:spPr>
        <a:xfrm>
          <a:off x="54817" y="2619598"/>
          <a:ext cx="970221" cy="970221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990FE3-7537-4D15-A9F5-FDF1805FD5F8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8C67A6-C0E7-47DF-97C2-CA9B11275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312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theme/theme1.xml><?xml version="1.0" encoding="utf-8"?>
<a:theme xmlns:a="http://schemas.openxmlformats.org/drawingml/2006/main" name="Deck Title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289FD7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zure Medium">
  <a:themeElements>
    <a:clrScheme name="Custom 3">
      <a:dk1>
        <a:srgbClr val="00B0F0"/>
      </a:dk1>
      <a:lt1>
        <a:srgbClr val="FFFFFF"/>
      </a:lt1>
      <a:dk2>
        <a:srgbClr val="44546A"/>
      </a:dk2>
      <a:lt2>
        <a:srgbClr val="FFFFFF"/>
      </a:lt2>
      <a:accent1>
        <a:srgbClr val="00B0F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FF"/>
      </a:hlink>
      <a:folHlink>
        <a:srgbClr val="954F72"/>
      </a:folHlink>
    </a:clrScheme>
    <a:fontScheme name="Windows Azure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Azure Dar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Windows Azure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3837</Words>
  <Application>Microsoft Office PowerPoint</Application>
  <PresentationFormat>Widescreen</PresentationFormat>
  <Paragraphs>870</Paragraphs>
  <Slides>95</Slides>
  <Notes>95</Notes>
  <HiddenSlides>6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95</vt:i4>
      </vt:variant>
    </vt:vector>
  </HeadingPairs>
  <TitlesOfParts>
    <vt:vector size="115" baseType="lpstr">
      <vt:lpstr>ＭＳ Ｐゴシック</vt:lpstr>
      <vt:lpstr>Arial</vt:lpstr>
      <vt:lpstr>Calibri</vt:lpstr>
      <vt:lpstr>Calibri Light</vt:lpstr>
      <vt:lpstr>Consolas</vt:lpstr>
      <vt:lpstr>Courier New</vt:lpstr>
      <vt:lpstr>Segoe UI</vt:lpstr>
      <vt:lpstr>Segoe UI Light</vt:lpstr>
      <vt:lpstr>Segoe UI Semibold</vt:lpstr>
      <vt:lpstr>Segoe UI Semilight</vt:lpstr>
      <vt:lpstr>Wingdings</vt:lpstr>
      <vt:lpstr>Deck Title Slide</vt:lpstr>
      <vt:lpstr>Azure Medium</vt:lpstr>
      <vt:lpstr>Custom Design</vt:lpstr>
      <vt:lpstr>Azure Graphite</vt:lpstr>
      <vt:lpstr>Azure Dark</vt:lpstr>
      <vt:lpstr>Azure Basic</vt:lpstr>
      <vt:lpstr>Azure Noir</vt:lpstr>
      <vt:lpstr>Office Theme</vt:lpstr>
      <vt:lpstr>5-50111_Build 2017_LIGHT GRAY TEMPLATE</vt:lpstr>
      <vt:lpstr>ASP.NET Core 2.1</vt:lpstr>
      <vt:lpstr>Agenda</vt:lpstr>
      <vt:lpstr>Introduction</vt:lpstr>
      <vt:lpstr>ASP.NET</vt:lpstr>
      <vt:lpstr>.NET for Cross-Platform Dev</vt:lpstr>
      <vt:lpstr>.NET Across Windows/Web Platforms</vt:lpstr>
      <vt:lpstr>.NET Standard in 2017 and 2018</vt:lpstr>
      <vt:lpstr>.NET 3.0 in 2019 and Beyond…</vt:lpstr>
      <vt:lpstr>Evolution of ASP and ASP .NET</vt:lpstr>
      <vt:lpstr>Names &amp; Version Numbers</vt:lpstr>
      <vt:lpstr>C# 7.x in VS2017</vt:lpstr>
      <vt:lpstr>Agenda</vt:lpstr>
      <vt:lpstr>.NET Framework  &amp; .NET Core</vt:lpstr>
      <vt:lpstr>ASP.NET Core High-Level Overview</vt:lpstr>
      <vt:lpstr>Compilation Process</vt:lpstr>
      <vt:lpstr>What About .NET Framework 4.6+?</vt:lpstr>
      <vt:lpstr>ASP .NET Core</vt:lpstr>
      <vt:lpstr>ASP.NET Core Features</vt:lpstr>
      <vt:lpstr>ASP.NET Core Summary</vt:lpstr>
      <vt:lpstr>Relevant XKCD Comic</vt:lpstr>
      <vt:lpstr>ASP .NET Core MVC</vt:lpstr>
      <vt:lpstr>MVC Web App Basics</vt:lpstr>
      <vt:lpstr>MVC (Web) Controllers</vt:lpstr>
      <vt:lpstr>MVC (API) Controllers</vt:lpstr>
      <vt:lpstr>MVC (Web) Views</vt:lpstr>
      <vt:lpstr>MVC Models</vt:lpstr>
      <vt:lpstr>New Razor Pages!</vt:lpstr>
      <vt:lpstr>Intro to Razor Pages</vt:lpstr>
      <vt:lpstr>Razor Syntax</vt:lpstr>
      <vt:lpstr>SignalR in ASP.NET Core 2.1 (Stable!) </vt:lpstr>
      <vt:lpstr>ASP.NET Core 2.1: What’s New?</vt:lpstr>
      <vt:lpstr>ASP.NET Core 2.1: What’s New?</vt:lpstr>
      <vt:lpstr>ASP.NET Core 2.1: What’s New?</vt:lpstr>
      <vt:lpstr>ASP.NET Core 2.1: What’s New?</vt:lpstr>
      <vt:lpstr>ASP.NET Core 2.1: What’s New?</vt:lpstr>
      <vt:lpstr>ASP.NET Core 2.1: What’s New?</vt:lpstr>
      <vt:lpstr>ASP.NET Core 2.1: What’s New?</vt:lpstr>
      <vt:lpstr>ASP.NET Core 2.1: What’s New?</vt:lpstr>
      <vt:lpstr>ASP.NET Core 2.1: What’s New?</vt:lpstr>
      <vt:lpstr>ASP.NET Core 2.1: What’s New?</vt:lpstr>
      <vt:lpstr>ASP.NET Core 2.1: What’s New?</vt:lpstr>
      <vt:lpstr>ASP.NET Core 2.1: What’s New?</vt:lpstr>
      <vt:lpstr>ASP.NET Core 2.1: What’s New?</vt:lpstr>
      <vt:lpstr>ASP.NET Core 2.1: What’s New?</vt:lpstr>
      <vt:lpstr>How about Entity Framework?</vt:lpstr>
      <vt:lpstr>PowerPoint Presentation</vt:lpstr>
      <vt:lpstr>Pluralsight Course by Julie Lerman</vt:lpstr>
      <vt:lpstr>Visual Studio 2017  &amp; VS Code</vt:lpstr>
      <vt:lpstr>New Installer!</vt:lpstr>
      <vt:lpstr>File  New Project  Web</vt:lpstr>
      <vt:lpstr>Select a Template</vt:lpstr>
      <vt:lpstr>VS 2017 Preview with ASP.NET Core 2.1 </vt:lpstr>
      <vt:lpstr>VS 2017 15.7 + ASP.NET Core 2.1 </vt:lpstr>
      <vt:lpstr>.NET Core SDK 2.1.300-preview1 </vt:lpstr>
      <vt:lpstr>.NET Core SDK 2.1 RC1</vt:lpstr>
      <vt:lpstr>Select a Template (VS 2017 15.7) </vt:lpstr>
      <vt:lpstr>ASP.NET Core Runtime Extension on Azure</vt:lpstr>
      <vt:lpstr>Visual Studio Code</vt:lpstr>
      <vt:lpstr>Startup.cs Configuration</vt:lpstr>
      <vt:lpstr>project.json</vt:lpstr>
      <vt:lpstr>.csproj project file 2.0</vt:lpstr>
      <vt:lpstr>.csproj project file 2.1</vt:lpstr>
      <vt:lpstr>Right-click  (Project) Properties</vt:lpstr>
      <vt:lpstr>Choose Profile While Debugging</vt:lpstr>
      <vt:lpstr>Live Unit Testing</vt:lpstr>
      <vt:lpstr>DEMO</vt:lpstr>
      <vt:lpstr>Migrating from MVC to MVC Core</vt:lpstr>
      <vt:lpstr>dotnet/cli on GitHub</vt:lpstr>
      <vt:lpstr>.NET Core 2.x CLI Commands</vt:lpstr>
      <vt:lpstr>Azure CLI Commands</vt:lpstr>
      <vt:lpstr>Agenda</vt:lpstr>
      <vt:lpstr>References &amp; Wrap-up</vt:lpstr>
      <vt:lpstr>Blog Sources</vt:lpstr>
      <vt:lpstr>Visual Studio 2017 Launch Videos</vt:lpstr>
      <vt:lpstr>Build 2017: ASP .NET Core 2.0 </vt:lpstr>
      <vt:lpstr>.NET Core 2.1 Roadmap PT.1</vt:lpstr>
      <vt:lpstr>.NET Core 2.1 Roadmap PT.2</vt:lpstr>
      <vt:lpstr>Build Conference 2018 </vt:lpstr>
      <vt:lpstr>Build 2018: ASP .NET Core 2.1 </vt:lpstr>
      <vt:lpstr>SignalR for ASP .NET Core 2.1 </vt:lpstr>
      <vt:lpstr>Jeff Fritz on YouTube </vt:lpstr>
      <vt:lpstr>Other Video Sources</vt:lpstr>
      <vt:lpstr>Docs + Tutorials</vt:lpstr>
      <vt:lpstr>ASP.NET Core 2.0 Release</vt:lpstr>
      <vt:lpstr>ASP.NET Core 2.1 Roadmap</vt:lpstr>
      <vt:lpstr>.NET Core Roadmap</vt:lpstr>
      <vt:lpstr>ASP.NET Core 2.1 RC</vt:lpstr>
      <vt:lpstr>ASP.NET Core 2.1 Released</vt:lpstr>
      <vt:lpstr>MEAN Stack…?</vt:lpstr>
      <vt:lpstr>NICE Stack!</vt:lpstr>
      <vt:lpstr>References</vt:lpstr>
      <vt:lpstr>Other Resources </vt:lpstr>
      <vt:lpstr>Q &amp; A</vt:lpstr>
      <vt:lpstr>Agenda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2</cp:revision>
  <dcterms:created xsi:type="dcterms:W3CDTF">2014-06-19T07:13:47Z</dcterms:created>
  <dcterms:modified xsi:type="dcterms:W3CDTF">2018-08-06T16:25:57Z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Ref">
    <vt:lpwstr>https://api.informationprotection.azure.com/api/72f988bf-86f1-41af-91ab-2d7cd011db47</vt:lpwstr>
  </property>
  <property fmtid="{D5CDD505-2E9C-101B-9397-08002B2CF9AE}" pid="5" name="MSIP_Label_f42aa342-8706-4288-bd11-ebb85995028c_Owner">
    <vt:lpwstr>shchowd@microsoft.com</vt:lpwstr>
  </property>
  <property fmtid="{D5CDD505-2E9C-101B-9397-08002B2CF9AE}" pid="6" name="MSIP_Label_f42aa342-8706-4288-bd11-ebb85995028c_SetDate">
    <vt:lpwstr>2017-10-06T13:44:14.2659651-04:00</vt:lpwstr>
  </property>
  <property fmtid="{D5CDD505-2E9C-101B-9397-08002B2CF9AE}" pid="7" name="MSIP_Label_f42aa342-8706-4288-bd11-ebb85995028c_Name">
    <vt:lpwstr>General</vt:lpwstr>
  </property>
  <property fmtid="{D5CDD505-2E9C-101B-9397-08002B2CF9AE}" pid="8" name="MSIP_Label_f42aa342-8706-4288-bd11-ebb85995028c_Application">
    <vt:lpwstr>Microsoft Azure Information Protection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</Properties>
</file>